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6" r:id="rId11"/>
    <p:sldId id="265" r:id="rId12"/>
    <p:sldId id="267" r:id="rId13"/>
    <p:sldId id="269" r:id="rId14"/>
    <p:sldId id="268" r:id="rId15"/>
    <p:sldId id="270" r:id="rId16"/>
    <p:sldId id="271" r:id="rId17"/>
    <p:sldId id="272" r:id="rId18"/>
    <p:sldId id="273" r:id="rId19"/>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629" y="-77"/>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EBEB072E-BF6E-41D9-B2DF-4234B27254FB}" type="datetimeFigureOut">
              <a:rPr lang="ru-RU" smtClean="0"/>
              <a:pPr/>
              <a:t>08.01.2024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136DD4C-CD61-4A3A-A851-CE1F522FF31D}" type="slidenum">
              <a:rPr lang="ru-RU" smtClean="0"/>
              <a:pPr/>
              <a:t>‹#›</a:t>
            </a:fld>
            <a:endParaRPr lang="ru-RU"/>
          </a:p>
        </p:txBody>
      </p:sp>
    </p:spTree>
    <p:extLst>
      <p:ext uri="{BB962C8B-B14F-4D97-AF65-F5344CB8AC3E}">
        <p14:creationId xmlns:p14="http://schemas.microsoft.com/office/powerpoint/2010/main" xmlns="" val="5667501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BEB072E-BF6E-41D9-B2DF-4234B27254FB}" type="datetimeFigureOut">
              <a:rPr lang="ru-RU" smtClean="0"/>
              <a:pPr/>
              <a:t>08.01.2024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136DD4C-CD61-4A3A-A851-CE1F522FF31D}" type="slidenum">
              <a:rPr lang="ru-RU" smtClean="0"/>
              <a:pPr/>
              <a:t>‹#›</a:t>
            </a:fld>
            <a:endParaRPr lang="ru-RU"/>
          </a:p>
        </p:txBody>
      </p:sp>
    </p:spTree>
    <p:extLst>
      <p:ext uri="{BB962C8B-B14F-4D97-AF65-F5344CB8AC3E}">
        <p14:creationId xmlns:p14="http://schemas.microsoft.com/office/powerpoint/2010/main" xmlns="" val="17020089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BEB072E-BF6E-41D9-B2DF-4234B27254FB}" type="datetimeFigureOut">
              <a:rPr lang="ru-RU" smtClean="0"/>
              <a:pPr/>
              <a:t>08.01.2024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136DD4C-CD61-4A3A-A851-CE1F522FF31D}" type="slidenum">
              <a:rPr lang="ru-RU" smtClean="0"/>
              <a:pPr/>
              <a:t>‹#›</a:t>
            </a:fld>
            <a:endParaRPr lang="ru-RU"/>
          </a:p>
        </p:txBody>
      </p:sp>
    </p:spTree>
    <p:extLst>
      <p:ext uri="{BB962C8B-B14F-4D97-AF65-F5344CB8AC3E}">
        <p14:creationId xmlns:p14="http://schemas.microsoft.com/office/powerpoint/2010/main" xmlns="" val="12688344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BEB072E-BF6E-41D9-B2DF-4234B27254FB}" type="datetimeFigureOut">
              <a:rPr lang="ru-RU" smtClean="0"/>
              <a:pPr/>
              <a:t>08.01.2024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136DD4C-CD61-4A3A-A851-CE1F522FF31D}" type="slidenum">
              <a:rPr lang="ru-RU" smtClean="0"/>
              <a:pPr/>
              <a:t>‹#›</a:t>
            </a:fld>
            <a:endParaRPr lang="ru-RU"/>
          </a:p>
        </p:txBody>
      </p:sp>
    </p:spTree>
    <p:extLst>
      <p:ext uri="{BB962C8B-B14F-4D97-AF65-F5344CB8AC3E}">
        <p14:creationId xmlns:p14="http://schemas.microsoft.com/office/powerpoint/2010/main" xmlns="" val="19069405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EBEB072E-BF6E-41D9-B2DF-4234B27254FB}" type="datetimeFigureOut">
              <a:rPr lang="ru-RU" smtClean="0"/>
              <a:pPr/>
              <a:t>08.01.2024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136DD4C-CD61-4A3A-A851-CE1F522FF31D}" type="slidenum">
              <a:rPr lang="ru-RU" smtClean="0"/>
              <a:pPr/>
              <a:t>‹#›</a:t>
            </a:fld>
            <a:endParaRPr lang="ru-RU"/>
          </a:p>
        </p:txBody>
      </p:sp>
    </p:spTree>
    <p:extLst>
      <p:ext uri="{BB962C8B-B14F-4D97-AF65-F5344CB8AC3E}">
        <p14:creationId xmlns:p14="http://schemas.microsoft.com/office/powerpoint/2010/main" xmlns="" val="28911458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EBEB072E-BF6E-41D9-B2DF-4234B27254FB}" type="datetimeFigureOut">
              <a:rPr lang="ru-RU" smtClean="0"/>
              <a:pPr/>
              <a:t>08.01.2024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136DD4C-CD61-4A3A-A851-CE1F522FF31D}" type="slidenum">
              <a:rPr lang="ru-RU" smtClean="0"/>
              <a:pPr/>
              <a:t>‹#›</a:t>
            </a:fld>
            <a:endParaRPr lang="ru-RU"/>
          </a:p>
        </p:txBody>
      </p:sp>
    </p:spTree>
    <p:extLst>
      <p:ext uri="{BB962C8B-B14F-4D97-AF65-F5344CB8AC3E}">
        <p14:creationId xmlns:p14="http://schemas.microsoft.com/office/powerpoint/2010/main" xmlns="" val="37680987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EBEB072E-BF6E-41D9-B2DF-4234B27254FB}" type="datetimeFigureOut">
              <a:rPr lang="ru-RU" smtClean="0"/>
              <a:pPr/>
              <a:t>08.01.2024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3136DD4C-CD61-4A3A-A851-CE1F522FF31D}" type="slidenum">
              <a:rPr lang="ru-RU" smtClean="0"/>
              <a:pPr/>
              <a:t>‹#›</a:t>
            </a:fld>
            <a:endParaRPr lang="ru-RU"/>
          </a:p>
        </p:txBody>
      </p:sp>
    </p:spTree>
    <p:extLst>
      <p:ext uri="{BB962C8B-B14F-4D97-AF65-F5344CB8AC3E}">
        <p14:creationId xmlns:p14="http://schemas.microsoft.com/office/powerpoint/2010/main" xmlns="" val="26051892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EBEB072E-BF6E-41D9-B2DF-4234B27254FB}" type="datetimeFigureOut">
              <a:rPr lang="ru-RU" smtClean="0"/>
              <a:pPr/>
              <a:t>08.01.2024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3136DD4C-CD61-4A3A-A851-CE1F522FF31D}" type="slidenum">
              <a:rPr lang="ru-RU" smtClean="0"/>
              <a:pPr/>
              <a:t>‹#›</a:t>
            </a:fld>
            <a:endParaRPr lang="ru-RU"/>
          </a:p>
        </p:txBody>
      </p:sp>
    </p:spTree>
    <p:extLst>
      <p:ext uri="{BB962C8B-B14F-4D97-AF65-F5344CB8AC3E}">
        <p14:creationId xmlns:p14="http://schemas.microsoft.com/office/powerpoint/2010/main" xmlns="" val="40006864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BEB072E-BF6E-41D9-B2DF-4234B27254FB}" type="datetimeFigureOut">
              <a:rPr lang="ru-RU" smtClean="0"/>
              <a:pPr/>
              <a:t>08.01.2024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3136DD4C-CD61-4A3A-A851-CE1F522FF31D}" type="slidenum">
              <a:rPr lang="ru-RU" smtClean="0"/>
              <a:pPr/>
              <a:t>‹#›</a:t>
            </a:fld>
            <a:endParaRPr lang="ru-RU"/>
          </a:p>
        </p:txBody>
      </p:sp>
    </p:spTree>
    <p:extLst>
      <p:ext uri="{BB962C8B-B14F-4D97-AF65-F5344CB8AC3E}">
        <p14:creationId xmlns:p14="http://schemas.microsoft.com/office/powerpoint/2010/main" xmlns="" val="2311402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EBEB072E-BF6E-41D9-B2DF-4234B27254FB}" type="datetimeFigureOut">
              <a:rPr lang="ru-RU" smtClean="0"/>
              <a:pPr/>
              <a:t>08.01.2024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136DD4C-CD61-4A3A-A851-CE1F522FF31D}" type="slidenum">
              <a:rPr lang="ru-RU" smtClean="0"/>
              <a:pPr/>
              <a:t>‹#›</a:t>
            </a:fld>
            <a:endParaRPr lang="ru-RU"/>
          </a:p>
        </p:txBody>
      </p:sp>
    </p:spTree>
    <p:extLst>
      <p:ext uri="{BB962C8B-B14F-4D97-AF65-F5344CB8AC3E}">
        <p14:creationId xmlns:p14="http://schemas.microsoft.com/office/powerpoint/2010/main" xmlns="" val="3997721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EBEB072E-BF6E-41D9-B2DF-4234B27254FB}" type="datetimeFigureOut">
              <a:rPr lang="ru-RU" smtClean="0"/>
              <a:pPr/>
              <a:t>08.01.2024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136DD4C-CD61-4A3A-A851-CE1F522FF31D}" type="slidenum">
              <a:rPr lang="ru-RU" smtClean="0"/>
              <a:pPr/>
              <a:t>‹#›</a:t>
            </a:fld>
            <a:endParaRPr lang="ru-RU"/>
          </a:p>
        </p:txBody>
      </p:sp>
    </p:spTree>
    <p:extLst>
      <p:ext uri="{BB962C8B-B14F-4D97-AF65-F5344CB8AC3E}">
        <p14:creationId xmlns:p14="http://schemas.microsoft.com/office/powerpoint/2010/main" xmlns="" val="567644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EB072E-BF6E-41D9-B2DF-4234B27254FB}" type="datetimeFigureOut">
              <a:rPr lang="ru-RU" smtClean="0"/>
              <a:pPr/>
              <a:t>08.01.2024</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36DD4C-CD61-4A3A-A851-CE1F522FF31D}" type="slidenum">
              <a:rPr lang="ru-RU" smtClean="0"/>
              <a:pPr/>
              <a:t>‹#›</a:t>
            </a:fld>
            <a:endParaRPr lang="ru-RU"/>
          </a:p>
        </p:txBody>
      </p:sp>
    </p:spTree>
    <p:extLst>
      <p:ext uri="{BB962C8B-B14F-4D97-AF65-F5344CB8AC3E}">
        <p14:creationId xmlns:p14="http://schemas.microsoft.com/office/powerpoint/2010/main" xmlns="" val="15192105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86860" y="0"/>
            <a:ext cx="10906540" cy="6858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xmlns="" val="1043628336"/>
      </p:ext>
    </p:extLst>
  </p:cSld>
  <p:clrMapOvr>
    <a:masterClrMapping/>
  </p:clrMapOvr>
  <p:transition spd="slow" advTm="6257">
    <p:plus/>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68000">
              <a:schemeClr val="accent1">
                <a:lumMod val="0"/>
                <a:lumOff val="100000"/>
              </a:schemeClr>
            </a:gs>
            <a:gs pos="88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6003235" cy="6082748"/>
          </a:xfrm>
          <a:prstGeom prst="rect">
            <a:avLst/>
          </a:prstGeom>
        </p:spPr>
      </p:pic>
      <p:pic>
        <p:nvPicPr>
          <p:cNvPr id="3" name="Рисунок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698434" y="1311965"/>
            <a:ext cx="6334539" cy="5360504"/>
          </a:xfrm>
          <a:prstGeom prst="rect">
            <a:avLst/>
          </a:prstGeom>
        </p:spPr>
      </p:pic>
    </p:spTree>
    <p:extLst>
      <p:ext uri="{BB962C8B-B14F-4D97-AF65-F5344CB8AC3E}">
        <p14:creationId xmlns:p14="http://schemas.microsoft.com/office/powerpoint/2010/main" xmlns="" val="16192796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advTm="6049">
        <p15:prstTrans prst="fracture"/>
      </p:transition>
    </mc:Choice>
    <mc:Fallback>
      <p:transition spd="slow" advTm="6049">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58000">
              <a:schemeClr val="accent1">
                <a:lumMod val="60000"/>
                <a:lumOff val="40000"/>
              </a:schemeClr>
            </a:gs>
            <a:gs pos="74000">
              <a:schemeClr val="accent1">
                <a:lumMod val="45000"/>
                <a:lumOff val="55000"/>
              </a:schemeClr>
            </a:gs>
            <a:gs pos="62000">
              <a:schemeClr val="accent1">
                <a:lumMod val="45000"/>
                <a:lumOff val="55000"/>
              </a:schemeClr>
            </a:gs>
            <a:gs pos="95000">
              <a:schemeClr val="accent1">
                <a:lumMod val="30000"/>
                <a:lumOff val="7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82040" y="1005205"/>
            <a:ext cx="10515600" cy="5380355"/>
          </a:xfrm>
        </p:spPr>
        <p:txBody>
          <a:bodyPr>
            <a:normAutofit/>
          </a:bodyPr>
          <a:lstStyle/>
          <a:p>
            <a:r>
              <a:rPr lang="ru-RU" dirty="0" smtClean="0"/>
              <a:t>Дидактическая игра «Финансовая задача»</a:t>
            </a:r>
            <a:br>
              <a:rPr lang="ru-RU" dirty="0" smtClean="0"/>
            </a:br>
            <a:r>
              <a:rPr lang="ru-RU" dirty="0" smtClean="0"/>
              <a:t/>
            </a:r>
            <a:br>
              <a:rPr lang="ru-RU" dirty="0" smtClean="0"/>
            </a:br>
            <a:r>
              <a:rPr lang="ru-RU" sz="2400" dirty="0" smtClean="0">
                <a:latin typeface="Comic Sans MS" panose="030F0702030302020204" pitchFamily="66" charset="0"/>
              </a:rPr>
              <a:t>Цель </a:t>
            </a:r>
            <a:r>
              <a:rPr lang="ru-RU" sz="2400" dirty="0">
                <a:latin typeface="Comic Sans MS" panose="030F0702030302020204" pitchFamily="66" charset="0"/>
              </a:rPr>
              <a:t>– закрепление у детей представления о товаре</a:t>
            </a:r>
            <a:r>
              <a:rPr lang="ru-RU" sz="2400" dirty="0" smtClean="0">
                <a:latin typeface="Comic Sans MS" panose="030F0702030302020204" pitchFamily="66" charset="0"/>
              </a:rPr>
              <a:t>.</a:t>
            </a:r>
            <a:r>
              <a:rPr lang="ru-RU" sz="2400" dirty="0">
                <a:latin typeface="Comic Sans MS" panose="030F0702030302020204" pitchFamily="66" charset="0"/>
              </a:rPr>
              <a:t/>
            </a:r>
            <a:br>
              <a:rPr lang="ru-RU" sz="2400" dirty="0">
                <a:latin typeface="Comic Sans MS" panose="030F0702030302020204" pitchFamily="66" charset="0"/>
              </a:rPr>
            </a:br>
            <a:r>
              <a:rPr lang="ru-RU" sz="2400" dirty="0">
                <a:latin typeface="Comic Sans MS" panose="030F0702030302020204" pitchFamily="66" charset="0"/>
              </a:rPr>
              <a:t>Задачи</a:t>
            </a:r>
            <a:r>
              <a:rPr lang="ru-RU" sz="2400" dirty="0" smtClean="0">
                <a:latin typeface="Comic Sans MS" panose="030F0702030302020204" pitchFamily="66" charset="0"/>
              </a:rPr>
              <a:t>:</a:t>
            </a:r>
            <a:r>
              <a:rPr lang="ru-RU" sz="2400" dirty="0">
                <a:latin typeface="Comic Sans MS" panose="030F0702030302020204" pitchFamily="66" charset="0"/>
              </a:rPr>
              <a:t/>
            </a:r>
            <a:br>
              <a:rPr lang="ru-RU" sz="2400" dirty="0">
                <a:latin typeface="Comic Sans MS" panose="030F0702030302020204" pitchFamily="66" charset="0"/>
              </a:rPr>
            </a:br>
            <a:r>
              <a:rPr lang="ru-RU" sz="2400" dirty="0">
                <a:latin typeface="Comic Sans MS" panose="030F0702030302020204" pitchFamily="66" charset="0"/>
              </a:rPr>
              <a:t>Продолжать формировать у детей представление о товаре.</a:t>
            </a:r>
            <a:br>
              <a:rPr lang="ru-RU" sz="2400" dirty="0">
                <a:latin typeface="Comic Sans MS" panose="030F0702030302020204" pitchFamily="66" charset="0"/>
              </a:rPr>
            </a:br>
            <a:r>
              <a:rPr lang="ru-RU" sz="2400" dirty="0">
                <a:latin typeface="Comic Sans MS" panose="030F0702030302020204" pitchFamily="66" charset="0"/>
              </a:rPr>
              <a:t>Учить выбирать товары по необходимости.</a:t>
            </a:r>
            <a:br>
              <a:rPr lang="ru-RU" sz="2400" dirty="0">
                <a:latin typeface="Comic Sans MS" panose="030F0702030302020204" pitchFamily="66" charset="0"/>
              </a:rPr>
            </a:br>
            <a:r>
              <a:rPr lang="ru-RU" sz="2400" dirty="0">
                <a:latin typeface="Comic Sans MS" panose="030F0702030302020204" pitchFamily="66" charset="0"/>
              </a:rPr>
              <a:t>Формировать умение соотносить количество имеющихся </a:t>
            </a:r>
            <a:r>
              <a:rPr lang="en-US" sz="2400" dirty="0">
                <a:latin typeface="Comic Sans MS" panose="030F0702030302020204" pitchFamily="66" charset="0"/>
              </a:rPr>
              <a:t>«</a:t>
            </a:r>
            <a:r>
              <a:rPr lang="ru-RU" sz="2400" dirty="0">
                <a:latin typeface="Comic Sans MS" panose="030F0702030302020204" pitchFamily="66" charset="0"/>
              </a:rPr>
              <a:t>денег</a:t>
            </a:r>
            <a:r>
              <a:rPr lang="en-US" sz="2400" dirty="0">
                <a:latin typeface="Comic Sans MS" panose="030F0702030302020204" pitchFamily="66" charset="0"/>
              </a:rPr>
              <a:t>» </a:t>
            </a:r>
            <a:r>
              <a:rPr lang="ru-RU" sz="2400" dirty="0">
                <a:latin typeface="Comic Sans MS" panose="030F0702030302020204" pitchFamily="66" charset="0"/>
              </a:rPr>
              <a:t>со стоимостью </a:t>
            </a:r>
            <a:r>
              <a:rPr lang="en-US" sz="2400" dirty="0">
                <a:latin typeface="Comic Sans MS" panose="030F0702030302020204" pitchFamily="66" charset="0"/>
              </a:rPr>
              <a:t>«</a:t>
            </a:r>
            <a:r>
              <a:rPr lang="ru-RU" sz="2400" dirty="0">
                <a:latin typeface="Comic Sans MS" panose="030F0702030302020204" pitchFamily="66" charset="0"/>
              </a:rPr>
              <a:t>товара</a:t>
            </a:r>
            <a:r>
              <a:rPr lang="en-US" sz="2400" dirty="0">
                <a:latin typeface="Comic Sans MS" panose="030F0702030302020204" pitchFamily="66" charset="0"/>
              </a:rPr>
              <a:t>».</a:t>
            </a:r>
            <a:r>
              <a:rPr lang="ru-RU" sz="2400" dirty="0">
                <a:latin typeface="Comic Sans MS" panose="030F0702030302020204" pitchFamily="66" charset="0"/>
              </a:rPr>
              <a:t/>
            </a:r>
            <a:br>
              <a:rPr lang="ru-RU" sz="2400" dirty="0">
                <a:latin typeface="Comic Sans MS" panose="030F0702030302020204" pitchFamily="66" charset="0"/>
              </a:rPr>
            </a:br>
            <a:r>
              <a:rPr lang="ru-RU" sz="2400" dirty="0" smtClean="0">
                <a:latin typeface="Comic Sans MS" panose="030F0702030302020204" pitchFamily="66" charset="0"/>
              </a:rPr>
              <a:t/>
            </a:r>
            <a:br>
              <a:rPr lang="ru-RU" sz="2400" dirty="0" smtClean="0">
                <a:latin typeface="Comic Sans MS" panose="030F0702030302020204" pitchFamily="66" charset="0"/>
              </a:rPr>
            </a:br>
            <a:r>
              <a:rPr lang="ru-RU" sz="2400" dirty="0" smtClean="0">
                <a:latin typeface="Comic Sans MS" panose="030F0702030302020204" pitchFamily="66" charset="0"/>
              </a:rPr>
              <a:t>Ход </a:t>
            </a:r>
            <a:r>
              <a:rPr lang="ru-RU" sz="2400" dirty="0">
                <a:latin typeface="Comic Sans MS" panose="030F0702030302020204" pitchFamily="66" charset="0"/>
              </a:rPr>
              <a:t>игры: раздать детям </a:t>
            </a:r>
            <a:r>
              <a:rPr lang="ru-RU" sz="2400" dirty="0" smtClean="0">
                <a:latin typeface="Comic Sans MS" panose="030F0702030302020204" pitchFamily="66" charset="0"/>
              </a:rPr>
              <a:t>карточки игровые с изображением задания</a:t>
            </a:r>
            <a:r>
              <a:rPr lang="en-US" sz="2400" dirty="0" smtClean="0">
                <a:latin typeface="Comic Sans MS" panose="030F0702030302020204" pitchFamily="66" charset="0"/>
              </a:rPr>
              <a:t>. </a:t>
            </a:r>
            <a:r>
              <a:rPr lang="ru-RU" sz="2400" dirty="0" smtClean="0">
                <a:latin typeface="Comic Sans MS" panose="030F0702030302020204" pitchFamily="66" charset="0"/>
              </a:rPr>
              <a:t>У каждого играющего есть </a:t>
            </a:r>
            <a:r>
              <a:rPr lang="ru-RU" sz="2400" dirty="0">
                <a:latin typeface="Comic Sans MS" panose="030F0702030302020204" pitchFamily="66" charset="0"/>
              </a:rPr>
              <a:t>задание, купить в </a:t>
            </a:r>
            <a:r>
              <a:rPr lang="ru-RU" sz="2400" dirty="0" smtClean="0">
                <a:latin typeface="Comic Sans MS" panose="030F0702030302020204" pitchFamily="66" charset="0"/>
              </a:rPr>
              <a:t>магазине необходимый товар, исходя из той суммы, которая перед ним представлена.</a:t>
            </a:r>
            <a:r>
              <a:rPr lang="ru-RU" dirty="0"/>
              <a:t/>
            </a:r>
            <a:br>
              <a:rPr lang="ru-RU" dirty="0"/>
            </a:br>
            <a:endParaRPr lang="ru-RU" dirty="0"/>
          </a:p>
        </p:txBody>
      </p:sp>
    </p:spTree>
    <p:extLst>
      <p:ext uri="{BB962C8B-B14F-4D97-AF65-F5344CB8AC3E}">
        <p14:creationId xmlns:p14="http://schemas.microsoft.com/office/powerpoint/2010/main" xmlns="" val="212406546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advTm="16342">
        <p15:prstTrans prst="curtains"/>
      </p:transition>
    </mc:Choice>
    <mc:Fallback>
      <p:transition spd="slow" advTm="16342">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58000">
              <a:schemeClr val="accent1">
                <a:lumMod val="60000"/>
                <a:lumOff val="40000"/>
              </a:schemeClr>
            </a:gs>
            <a:gs pos="74000">
              <a:schemeClr val="accent1">
                <a:lumMod val="45000"/>
                <a:lumOff val="55000"/>
              </a:schemeClr>
            </a:gs>
            <a:gs pos="62000">
              <a:schemeClr val="accent1">
                <a:lumMod val="45000"/>
                <a:lumOff val="55000"/>
              </a:schemeClr>
            </a:gs>
            <a:gs pos="95000">
              <a:schemeClr val="accent1">
                <a:lumMod val="30000"/>
                <a:lumOff val="70000"/>
              </a:schemeClr>
            </a:gs>
          </a:gsLst>
          <a:path path="circle">
            <a:fillToRect l="100000" t="100000"/>
          </a:path>
        </a:grad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6017" y="1245704"/>
            <a:ext cx="6268278" cy="4701209"/>
          </a:xfrm>
          <a:prstGeom prst="rect">
            <a:avLst/>
          </a:prstGeom>
        </p:spPr>
      </p:pic>
      <p:pic>
        <p:nvPicPr>
          <p:cNvPr id="3" name="Рисунок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519241" y="0"/>
            <a:ext cx="5143500" cy="6858000"/>
          </a:xfrm>
          <a:prstGeom prst="rect">
            <a:avLst/>
          </a:prstGeom>
        </p:spPr>
      </p:pic>
    </p:spTree>
    <p:extLst>
      <p:ext uri="{BB962C8B-B14F-4D97-AF65-F5344CB8AC3E}">
        <p14:creationId xmlns:p14="http://schemas.microsoft.com/office/powerpoint/2010/main" xmlns="" val="256820666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advTm="26896">
        <p15:prstTrans prst="fracture"/>
      </p:transition>
    </mc:Choice>
    <mc:Fallback>
      <p:transition spd="slow" advTm="26896">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18000">
              <a:schemeClr val="accent1">
                <a:lumMod val="5000"/>
                <a:lumOff val="95000"/>
              </a:schemeClr>
            </a:gs>
            <a:gs pos="67000">
              <a:schemeClr val="accent1">
                <a:lumMod val="45000"/>
                <a:lumOff val="55000"/>
              </a:schemeClr>
            </a:gs>
            <a:gs pos="68000">
              <a:schemeClr val="accent1">
                <a:lumMod val="45000"/>
                <a:lumOff val="55000"/>
              </a:schemeClr>
            </a:gs>
            <a:gs pos="67000">
              <a:schemeClr val="accent1">
                <a:lumMod val="60000"/>
                <a:lumOff val="4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rot="20530298">
            <a:off x="388122" y="754970"/>
            <a:ext cx="5589264" cy="4191948"/>
          </a:xfrm>
          <a:prstGeom prst="rect">
            <a:avLst/>
          </a:prstGeom>
        </p:spPr>
      </p:pic>
      <p:pic>
        <p:nvPicPr>
          <p:cNvPr id="3" name="Рисунок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rot="1524946">
            <a:off x="5567679" y="1661854"/>
            <a:ext cx="6279617" cy="4709713"/>
          </a:xfrm>
          <a:prstGeom prst="rect">
            <a:avLst/>
          </a:prstGeom>
        </p:spPr>
      </p:pic>
    </p:spTree>
    <p:extLst>
      <p:ext uri="{BB962C8B-B14F-4D97-AF65-F5344CB8AC3E}">
        <p14:creationId xmlns:p14="http://schemas.microsoft.com/office/powerpoint/2010/main" xmlns="" val="400204806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advTm="37292">
        <p15:prstTrans prst="prestige"/>
      </p:transition>
    </mc:Choice>
    <mc:Fallback>
      <p:transition spd="slow" advTm="37292">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58000">
              <a:schemeClr val="accent1">
                <a:lumMod val="60000"/>
                <a:lumOff val="40000"/>
              </a:schemeClr>
            </a:gs>
            <a:gs pos="74000">
              <a:schemeClr val="accent1">
                <a:lumMod val="45000"/>
                <a:lumOff val="55000"/>
              </a:schemeClr>
            </a:gs>
            <a:gs pos="62000">
              <a:schemeClr val="accent1">
                <a:lumMod val="45000"/>
                <a:lumOff val="55000"/>
              </a:schemeClr>
            </a:gs>
            <a:gs pos="95000">
              <a:schemeClr val="accent1">
                <a:lumMod val="30000"/>
                <a:lumOff val="70000"/>
              </a:schemeClr>
            </a:gs>
          </a:gsLst>
          <a:path path="circle">
            <a:fillToRect l="100000" t="100000"/>
          </a:path>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3" name="Рисунок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6680" y="0"/>
            <a:ext cx="12298679" cy="6858000"/>
          </a:xfrm>
          <a:prstGeom prst="rect">
            <a:avLst/>
          </a:prstGeom>
        </p:spPr>
      </p:pic>
    </p:spTree>
    <p:extLst>
      <p:ext uri="{BB962C8B-B14F-4D97-AF65-F5344CB8AC3E}">
        <p14:creationId xmlns:p14="http://schemas.microsoft.com/office/powerpoint/2010/main" xmlns="" val="235759261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advTm="22793">
        <p15:prstTrans prst="drape"/>
      </p:transition>
    </mc:Choice>
    <mc:Fallback>
      <p:transition spd="slow" advTm="22793">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58000">
              <a:schemeClr val="accent1">
                <a:lumMod val="60000"/>
                <a:lumOff val="40000"/>
              </a:schemeClr>
            </a:gs>
            <a:gs pos="74000">
              <a:schemeClr val="accent1">
                <a:lumMod val="45000"/>
                <a:lumOff val="55000"/>
              </a:schemeClr>
            </a:gs>
            <a:gs pos="62000">
              <a:schemeClr val="accent1">
                <a:lumMod val="45000"/>
                <a:lumOff val="55000"/>
              </a:schemeClr>
            </a:gs>
            <a:gs pos="95000">
              <a:schemeClr val="accent1">
                <a:lumMod val="30000"/>
                <a:lumOff val="70000"/>
              </a:schemeClr>
            </a:gs>
          </a:gsLst>
          <a:path path="circle">
            <a:fillToRect l="100000" t="100000"/>
          </a:path>
        </a:grad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04800" y="716280"/>
            <a:ext cx="6136640" cy="5410200"/>
          </a:xfrm>
          <a:prstGeom prst="rect">
            <a:avLst/>
          </a:prstGeom>
        </p:spPr>
      </p:pic>
      <p:pic>
        <p:nvPicPr>
          <p:cNvPr id="3" name="Рисунок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816090" y="304800"/>
            <a:ext cx="5143500" cy="6126480"/>
          </a:xfrm>
          <a:prstGeom prst="rect">
            <a:avLst/>
          </a:prstGeom>
        </p:spPr>
      </p:pic>
    </p:spTree>
    <p:extLst>
      <p:ext uri="{BB962C8B-B14F-4D97-AF65-F5344CB8AC3E}">
        <p14:creationId xmlns:p14="http://schemas.microsoft.com/office/powerpoint/2010/main" xmlns="" val="188448205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advTm="16858">
        <p15:prstTrans prst="fracture"/>
      </p:transition>
    </mc:Choice>
    <mc:Fallback>
      <p:transition spd="slow" advTm="16858">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58000">
              <a:schemeClr val="accent1">
                <a:lumMod val="60000"/>
                <a:lumOff val="40000"/>
              </a:schemeClr>
            </a:gs>
            <a:gs pos="74000">
              <a:schemeClr val="accent1">
                <a:lumMod val="45000"/>
                <a:lumOff val="55000"/>
              </a:schemeClr>
            </a:gs>
            <a:gs pos="62000">
              <a:schemeClr val="accent1">
                <a:lumMod val="45000"/>
                <a:lumOff val="55000"/>
              </a:schemeClr>
            </a:gs>
            <a:gs pos="95000">
              <a:schemeClr val="accent1">
                <a:lumMod val="30000"/>
                <a:lumOff val="70000"/>
              </a:schemeClr>
            </a:gs>
          </a:gsLst>
          <a:path path="circle">
            <a:fillToRect l="100000" t="100000"/>
          </a:path>
        </a:grad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xmlns="" val="169474173"/>
      </p:ext>
    </p:extLst>
  </p:cSld>
  <p:clrMapOvr>
    <a:masterClrMapping/>
  </p:clrMapOvr>
  <mc:AlternateContent xmlns:mc="http://schemas.openxmlformats.org/markup-compatibility/2006">
    <mc:Choice xmlns:p14="http://schemas.microsoft.com/office/powerpoint/2010/main" xmlns="" Requires="p14">
      <p:transition spd="slow" p14:dur="3900" advTm="46612">
        <p14:glitter pattern="hexagon"/>
      </p:transition>
    </mc:Choice>
    <mc:Fallback>
      <p:transition spd="slow" advTm="46612">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58000">
              <a:schemeClr val="accent1">
                <a:lumMod val="60000"/>
                <a:lumOff val="40000"/>
              </a:schemeClr>
            </a:gs>
            <a:gs pos="74000">
              <a:schemeClr val="accent1">
                <a:lumMod val="45000"/>
                <a:lumOff val="55000"/>
              </a:schemeClr>
            </a:gs>
            <a:gs pos="62000">
              <a:schemeClr val="accent1">
                <a:lumMod val="45000"/>
                <a:lumOff val="55000"/>
              </a:schemeClr>
            </a:gs>
            <a:gs pos="95000">
              <a:schemeClr val="accent1">
                <a:lumMod val="30000"/>
                <a:lumOff val="70000"/>
              </a:schemeClr>
            </a:gs>
          </a:gsLst>
          <a:path path="circle">
            <a:fillToRect l="100000" t="100000"/>
          </a:path>
        </a:grad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34440" y="685800"/>
            <a:ext cx="9479280" cy="5654040"/>
          </a:xfrm>
          <a:prstGeom prst="rect">
            <a:avLst/>
          </a:prstGeom>
        </p:spPr>
      </p:pic>
    </p:spTree>
    <p:extLst>
      <p:ext uri="{BB962C8B-B14F-4D97-AF65-F5344CB8AC3E}">
        <p14:creationId xmlns:p14="http://schemas.microsoft.com/office/powerpoint/2010/main" xmlns="" val="249432236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advTm="3278">
        <p15:prstTrans prst="fracture"/>
      </p:transition>
    </mc:Choice>
    <mc:Fallback>
      <p:transition spd="slow" advTm="3278">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58000">
              <a:schemeClr val="accent1">
                <a:lumMod val="60000"/>
                <a:lumOff val="40000"/>
              </a:schemeClr>
            </a:gs>
            <a:gs pos="74000">
              <a:schemeClr val="accent1">
                <a:lumMod val="45000"/>
                <a:lumOff val="55000"/>
              </a:schemeClr>
            </a:gs>
            <a:gs pos="62000">
              <a:schemeClr val="accent1">
                <a:lumMod val="45000"/>
                <a:lumOff val="55000"/>
              </a:schemeClr>
            </a:gs>
            <a:gs pos="95000">
              <a:schemeClr val="accent1">
                <a:lumMod val="30000"/>
                <a:lumOff val="70000"/>
              </a:schemeClr>
            </a:gs>
          </a:gsLst>
          <a:path path="circle">
            <a:fillToRect l="100000" t="100000"/>
          </a:path>
        </a:gradFill>
        <a:effectLst/>
      </p:bgPr>
    </p:bg>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xmlns="" val="3253637143"/>
      </p:ext>
    </p:extLst>
  </p:cSld>
  <p:clrMapOvr>
    <a:masterClrMapping/>
  </p:clrMapOvr>
  <mc:AlternateContent xmlns:mc="http://schemas.openxmlformats.org/markup-compatibility/2006">
    <mc:Choice xmlns:p14="http://schemas.microsoft.com/office/powerpoint/2010/main" xmlns="" Requires="p14">
      <p:transition spd="slow" p14:dur="900" advTm="22981">
        <p14:warp dir="in"/>
      </p:transition>
    </mc:Choice>
    <mc:Fallback>
      <p:transition spd="slow" advTm="22981">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630679"/>
            <a:ext cx="9144000" cy="1025843"/>
          </a:xfrm>
        </p:spPr>
        <p:txBody>
          <a:bodyPr>
            <a:noAutofit/>
          </a:bodyPr>
          <a:lstStyle/>
          <a:p>
            <a:r>
              <a:rPr lang="ru-RU" sz="3600" b="1" dirty="0" smtClean="0"/>
              <a:t>Цели: </a:t>
            </a:r>
            <a:r>
              <a:rPr lang="ru-RU" sz="3600" b="1" dirty="0"/>
              <a:t>создание условий для формирования элементарных экономических представлений, необходимых в практической деятельности, и начал экономической культуры.</a:t>
            </a:r>
            <a:r>
              <a:rPr lang="ru-RU" sz="3600" b="1" dirty="0" smtClean="0"/>
              <a:t> </a:t>
            </a:r>
            <a:endParaRPr lang="ru-RU" sz="3600" b="1" dirty="0"/>
          </a:p>
        </p:txBody>
      </p:sp>
      <p:sp>
        <p:nvSpPr>
          <p:cNvPr id="3" name="Подзаголовок 2"/>
          <p:cNvSpPr>
            <a:spLocks noGrp="1"/>
          </p:cNvSpPr>
          <p:nvPr>
            <p:ph type="subTitle" idx="1"/>
          </p:nvPr>
        </p:nvSpPr>
        <p:spPr>
          <a:xfrm>
            <a:off x="1524000" y="2910840"/>
            <a:ext cx="9144000" cy="2346960"/>
          </a:xfrm>
        </p:spPr>
        <p:txBody>
          <a:bodyPr>
            <a:normAutofit fontScale="25000" lnSpcReduction="20000"/>
          </a:bodyPr>
          <a:lstStyle/>
          <a:p>
            <a:r>
              <a:rPr lang="ru-RU" sz="12800" b="1" dirty="0" smtClean="0">
                <a:latin typeface="+mj-lt"/>
              </a:rPr>
              <a:t>Задачи: сформировать </a:t>
            </a:r>
            <a:r>
              <a:rPr lang="ru-RU" sz="12800" b="1" dirty="0">
                <a:latin typeface="+mj-lt"/>
              </a:rPr>
              <a:t>у детей первичные экономические понятия и умение применять их в конкретных условиях;</a:t>
            </a:r>
          </a:p>
          <a:p>
            <a:r>
              <a:rPr lang="ru-RU" sz="12800" b="1" dirty="0">
                <a:latin typeface="+mj-lt"/>
              </a:rPr>
              <a:t>Способствовать развитию правильного отношения к деньгам, способам их зарабатывания, разумного подхода к своим желаниям, сопоставление их с возможностями;</a:t>
            </a:r>
          </a:p>
          <a:p>
            <a:r>
              <a:rPr lang="ru-RU" sz="12800" b="1" dirty="0">
                <a:latin typeface="+mj-lt"/>
              </a:rPr>
              <a:t>Воспитать уважение к людям, умеющих трудиться и честно зарабатывать деньги.</a:t>
            </a:r>
          </a:p>
          <a:p>
            <a:endParaRPr lang="ru-RU" dirty="0"/>
          </a:p>
        </p:txBody>
      </p:sp>
    </p:spTree>
    <p:extLst>
      <p:ext uri="{BB962C8B-B14F-4D97-AF65-F5344CB8AC3E}">
        <p14:creationId xmlns:p14="http://schemas.microsoft.com/office/powerpoint/2010/main" xmlns="" val="1319010170"/>
      </p:ext>
    </p:extLst>
  </p:cSld>
  <p:clrMapOvr>
    <a:masterClrMapping/>
  </p:clrMapOvr>
  <p:transition spd="slow" advTm="35215">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6000" b="-4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01040" y="2788285"/>
            <a:ext cx="10515600" cy="1325563"/>
          </a:xfrm>
        </p:spPr>
        <p:txBody>
          <a:bodyPr>
            <a:normAutofit fontScale="90000"/>
          </a:bodyPr>
          <a:lstStyle/>
          <a:p>
            <a:pPr algn="ctr"/>
            <a:r>
              <a:rPr lang="ru-RU" dirty="0">
                <a:latin typeface="Comic Sans MS" panose="030F0702030302020204" pitchFamily="66" charset="0"/>
              </a:rPr>
              <a:t>Финансовая грамотность – это особое качество человека, которое формируется с самого малого возраста и показывает умение самостоятельно зарабатывать деньги и грамотно ими управлять</a:t>
            </a:r>
            <a:r>
              <a:rPr lang="ru-RU" dirty="0" smtClean="0">
                <a:latin typeface="Comic Sans MS" panose="030F0702030302020204" pitchFamily="66" charset="0"/>
              </a:rPr>
              <a:t>.</a:t>
            </a:r>
            <a:r>
              <a:rPr lang="ru-RU" dirty="0">
                <a:latin typeface="Comic Sans MS" panose="030F0702030302020204" pitchFamily="66" charset="0"/>
              </a:rPr>
              <a:t/>
            </a:r>
            <a:br>
              <a:rPr lang="ru-RU" dirty="0">
                <a:latin typeface="Comic Sans MS" panose="030F0702030302020204" pitchFamily="66" charset="0"/>
              </a:rPr>
            </a:br>
            <a:r>
              <a:rPr lang="ru-RU" dirty="0">
                <a:latin typeface="Comic Sans MS" panose="030F0702030302020204" pitchFamily="66" charset="0"/>
              </a:rPr>
              <a:t>Умение правильно обращаться с деньгами — один из навыков, без которых невозможно добиться успеха во взрослой жизни. Знание основ финансовой грамотности помогут ребенку избежать многих проблем.</a:t>
            </a:r>
          </a:p>
        </p:txBody>
      </p:sp>
    </p:spTree>
    <p:extLst>
      <p:ext uri="{BB962C8B-B14F-4D97-AF65-F5344CB8AC3E}">
        <p14:creationId xmlns:p14="http://schemas.microsoft.com/office/powerpoint/2010/main" xmlns="" val="3471328623"/>
      </p:ext>
    </p:extLst>
  </p:cSld>
  <p:clrMapOvr>
    <a:masterClrMapping/>
  </p:clrMapOvr>
  <p:transition spd="slow" advTm="20927">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4000" b="-21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17320" y="3382645"/>
            <a:ext cx="10515600" cy="1325563"/>
          </a:xfrm>
        </p:spPr>
        <p:txBody>
          <a:bodyPr>
            <a:normAutofit fontScale="90000"/>
          </a:bodyPr>
          <a:lstStyle/>
          <a:p>
            <a:pPr algn="ctr"/>
            <a:r>
              <a:rPr lang="ru-RU" sz="4000" dirty="0">
                <a:latin typeface="Comic Sans MS" panose="030F0702030302020204" pitchFamily="66" charset="0"/>
              </a:rPr>
              <a:t>Сегодняшние дошкольники — это завтрашние активные участники финансового рынка. Поэтому, если мы сегодня воспитаем наших детей финансово грамотными, значит, завтра мы получим добросовестных налогоплательщиков, ответственных заёмщиков, грамотных вкладчиков</a:t>
            </a:r>
            <a:r>
              <a:rPr lang="ru-RU" sz="4000" dirty="0" smtClean="0">
                <a:latin typeface="Comic Sans MS" panose="030F0702030302020204" pitchFamily="66" charset="0"/>
              </a:rPr>
              <a:t>.</a:t>
            </a:r>
            <a:br>
              <a:rPr lang="ru-RU" sz="4000" dirty="0" smtClean="0">
                <a:latin typeface="Comic Sans MS" panose="030F0702030302020204" pitchFamily="66" charset="0"/>
              </a:rPr>
            </a:br>
            <a:r>
              <a:rPr lang="ru-RU" sz="4000" dirty="0">
                <a:latin typeface="Comic Sans MS" panose="030F0702030302020204" pitchFamily="66" charset="0"/>
              </a:rPr>
              <a:t/>
            </a:r>
            <a:br>
              <a:rPr lang="ru-RU" sz="4000" dirty="0">
                <a:latin typeface="Comic Sans MS" panose="030F0702030302020204" pitchFamily="66" charset="0"/>
              </a:rPr>
            </a:br>
            <a:r>
              <a:rPr lang="ru-RU" sz="4000" dirty="0" smtClean="0">
                <a:latin typeface="Comic Sans MS" panose="030F0702030302020204" pitchFamily="66" charset="0"/>
              </a:rPr>
              <a:t/>
            </a:r>
            <a:br>
              <a:rPr lang="ru-RU" sz="4000" dirty="0" smtClean="0">
                <a:latin typeface="Comic Sans MS" panose="030F0702030302020204" pitchFamily="66" charset="0"/>
              </a:rPr>
            </a:br>
            <a:r>
              <a:rPr lang="ru-RU" sz="4000" dirty="0" smtClean="0">
                <a:latin typeface="Comic Sans MS" panose="030F0702030302020204" pitchFamily="66" charset="0"/>
              </a:rPr>
              <a:t>Хотим представить вам наш опыт, дидактический материал, игры, </a:t>
            </a:r>
            <a:r>
              <a:rPr lang="ru-RU" sz="4000" dirty="0">
                <a:latin typeface="Comic Sans MS" panose="030F0702030302020204" pitchFamily="66" charset="0"/>
              </a:rPr>
              <a:t>которые </a:t>
            </a:r>
            <a:r>
              <a:rPr lang="ru-RU" sz="4000" dirty="0" smtClean="0">
                <a:latin typeface="Comic Sans MS" panose="030F0702030302020204" pitchFamily="66" charset="0"/>
              </a:rPr>
              <a:t>используются </a:t>
            </a:r>
            <a:r>
              <a:rPr lang="ru-RU" sz="4000" dirty="0">
                <a:latin typeface="Comic Sans MS" panose="030F0702030302020204" pitchFamily="66" charset="0"/>
              </a:rPr>
              <a:t>при знакомстве детей с финансовой грамотностью</a:t>
            </a:r>
            <a:r>
              <a:rPr lang="ru-RU" dirty="0">
                <a:latin typeface="Comic Sans MS" panose="030F0702030302020204" pitchFamily="66" charset="0"/>
              </a:rPr>
              <a:t>.</a:t>
            </a:r>
            <a:br>
              <a:rPr lang="ru-RU" dirty="0">
                <a:latin typeface="Comic Sans MS" panose="030F0702030302020204" pitchFamily="66" charset="0"/>
              </a:rPr>
            </a:br>
            <a:r>
              <a:rPr lang="ru-RU" dirty="0"/>
              <a:t/>
            </a:r>
            <a:br>
              <a:rPr lang="ru-RU" dirty="0"/>
            </a:br>
            <a:endParaRPr lang="ru-RU" dirty="0"/>
          </a:p>
        </p:txBody>
      </p:sp>
    </p:spTree>
    <p:extLst>
      <p:ext uri="{BB962C8B-B14F-4D97-AF65-F5344CB8AC3E}">
        <p14:creationId xmlns:p14="http://schemas.microsoft.com/office/powerpoint/2010/main" xmlns="" val="3459776222"/>
      </p:ext>
    </p:extLst>
  </p:cSld>
  <p:clrMapOvr>
    <a:masterClrMapping/>
  </p:clrMapOvr>
  <p:transition spd="slow" advTm="24154">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68000">
              <a:schemeClr val="accent1">
                <a:lumMod val="0"/>
                <a:lumOff val="100000"/>
              </a:schemeClr>
            </a:gs>
            <a:gs pos="88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6386195"/>
          </a:xfrm>
        </p:spPr>
        <p:txBody>
          <a:bodyPr>
            <a:normAutofit/>
          </a:bodyPr>
          <a:lstStyle/>
          <a:p>
            <a:pPr algn="ctr"/>
            <a:r>
              <a:rPr lang="ru-RU" dirty="0" smtClean="0"/>
              <a:t>Финансовая игра «Что дешевле, что дороже»</a:t>
            </a:r>
            <a:br>
              <a:rPr lang="ru-RU" dirty="0" smtClean="0"/>
            </a:br>
            <a:r>
              <a:rPr lang="ru-RU" sz="3200" dirty="0" smtClean="0"/>
              <a:t>Цели, предусмотренные данной игрой:</a:t>
            </a:r>
            <a:br>
              <a:rPr lang="ru-RU" sz="3200" dirty="0" smtClean="0"/>
            </a:br>
            <a:r>
              <a:rPr lang="ru-RU" sz="1800" dirty="0" smtClean="0">
                <a:latin typeface="Comic Sans MS" panose="030F0702030302020204" pitchFamily="66" charset="0"/>
              </a:rPr>
              <a:t>1. Формирование знаний детей о видах товаров, их классификации;</a:t>
            </a:r>
            <a:br>
              <a:rPr lang="ru-RU" sz="1800" dirty="0" smtClean="0">
                <a:latin typeface="Comic Sans MS" panose="030F0702030302020204" pitchFamily="66" charset="0"/>
              </a:rPr>
            </a:br>
            <a:r>
              <a:rPr lang="ru-RU" sz="1800" dirty="0" smtClean="0">
                <a:latin typeface="Comic Sans MS" panose="030F0702030302020204" pitchFamily="66" charset="0"/>
              </a:rPr>
              <a:t>2. Развитие наблюдательности;</a:t>
            </a:r>
            <a:br>
              <a:rPr lang="ru-RU" sz="1800" dirty="0" smtClean="0">
                <a:latin typeface="Comic Sans MS" panose="030F0702030302020204" pitchFamily="66" charset="0"/>
              </a:rPr>
            </a:br>
            <a:r>
              <a:rPr lang="ru-RU" sz="1800" dirty="0" smtClean="0">
                <a:latin typeface="Comic Sans MS" panose="030F0702030302020204" pitchFamily="66" charset="0"/>
              </a:rPr>
              <a:t>3.  Научить использовать  жизненный опыт в анализе стоимости товаров, применять  при этом  арифметические действия, раскладывая в последовательности от </a:t>
            </a:r>
            <a:r>
              <a:rPr lang="ru-RU" sz="1800" b="1" dirty="0" smtClean="0">
                <a:latin typeface="Comic Sans MS" panose="030F0702030302020204" pitchFamily="66" charset="0"/>
              </a:rPr>
              <a:t>дорогого  к дешевому и наоборот</a:t>
            </a:r>
            <a:r>
              <a:rPr lang="ru-RU" sz="1800" dirty="0" smtClean="0">
                <a:latin typeface="Comic Sans MS" panose="030F0702030302020204" pitchFamily="66" charset="0"/>
              </a:rPr>
              <a:t>;</a:t>
            </a:r>
            <a:br>
              <a:rPr lang="ru-RU" sz="1800" dirty="0" smtClean="0">
                <a:latin typeface="Comic Sans MS" panose="030F0702030302020204" pitchFamily="66" charset="0"/>
              </a:rPr>
            </a:br>
            <a:r>
              <a:rPr lang="ru-RU" sz="1800" dirty="0" smtClean="0">
                <a:latin typeface="Comic Sans MS" panose="030F0702030302020204" pitchFamily="66" charset="0"/>
              </a:rPr>
              <a:t>4. Использование арифметических навыков.</a:t>
            </a:r>
            <a:br>
              <a:rPr lang="ru-RU" sz="1800" dirty="0" smtClean="0">
                <a:latin typeface="Comic Sans MS" panose="030F0702030302020204" pitchFamily="66" charset="0"/>
              </a:rPr>
            </a:br>
            <a:r>
              <a:rPr lang="ru-RU" sz="3200" dirty="0" smtClean="0"/>
              <a:t/>
            </a:r>
            <a:br>
              <a:rPr lang="ru-RU" sz="3200" dirty="0" smtClean="0"/>
            </a:br>
            <a:r>
              <a:rPr lang="ru-RU" sz="3200" dirty="0" smtClean="0"/>
              <a:t>Варианты и ход игры:</a:t>
            </a:r>
            <a:br>
              <a:rPr lang="ru-RU" sz="3200" dirty="0" smtClean="0"/>
            </a:br>
            <a:r>
              <a:rPr lang="ru-RU" sz="1800" dirty="0" smtClean="0">
                <a:latin typeface="Comic Sans MS" panose="030F0702030302020204" pitchFamily="66" charset="0"/>
              </a:rPr>
              <a:t>1.  Разложить </a:t>
            </a:r>
            <a:r>
              <a:rPr lang="ru-RU" sz="1800" dirty="0">
                <a:latin typeface="Comic Sans MS" panose="030F0702030302020204" pitchFamily="66" charset="0"/>
              </a:rPr>
              <a:t>к</a:t>
            </a:r>
            <a:r>
              <a:rPr lang="ru-RU" sz="1800" dirty="0" smtClean="0">
                <a:latin typeface="Comic Sans MS" panose="030F0702030302020204" pitchFamily="66" charset="0"/>
              </a:rPr>
              <a:t>арточки-товары на две группы: - товары дорогие, - товары недорогие;</a:t>
            </a:r>
            <a:br>
              <a:rPr lang="ru-RU" sz="1800" dirty="0" smtClean="0">
                <a:latin typeface="Comic Sans MS" panose="030F0702030302020204" pitchFamily="66" charset="0"/>
              </a:rPr>
            </a:br>
            <a:r>
              <a:rPr lang="ru-RU" sz="1800" dirty="0" smtClean="0">
                <a:latin typeface="Comic Sans MS" panose="030F0702030302020204" pitchFamily="66" charset="0"/>
              </a:rPr>
              <a:t>2. Разложить карточки-товары в порядке возрастания цены;</a:t>
            </a:r>
            <a:br>
              <a:rPr lang="ru-RU" sz="1800" dirty="0" smtClean="0">
                <a:latin typeface="Comic Sans MS" panose="030F0702030302020204" pitchFamily="66" charset="0"/>
              </a:rPr>
            </a:br>
            <a:r>
              <a:rPr lang="ru-RU" sz="1800" dirty="0" smtClean="0">
                <a:latin typeface="Comic Sans MS" panose="030F0702030302020204" pitchFamily="66" charset="0"/>
              </a:rPr>
              <a:t>3. Разложить карточки-товары в порядке убывания цены;</a:t>
            </a:r>
            <a:br>
              <a:rPr lang="ru-RU" sz="1800" dirty="0" smtClean="0">
                <a:latin typeface="Comic Sans MS" panose="030F0702030302020204" pitchFamily="66" charset="0"/>
              </a:rPr>
            </a:br>
            <a:r>
              <a:rPr lang="ru-RU" sz="1800" dirty="0" smtClean="0">
                <a:latin typeface="Comic Sans MS" panose="030F0702030302020204" pitchFamily="66" charset="0"/>
              </a:rPr>
              <a:t>4. Используя знаки неравенства, дети раскладывают по две карточки и определяют, какой из товаров «дороже», а какой «дешевле».</a:t>
            </a:r>
            <a:br>
              <a:rPr lang="ru-RU" sz="1800" dirty="0" smtClean="0">
                <a:latin typeface="Comic Sans MS" panose="030F0702030302020204" pitchFamily="66" charset="0"/>
              </a:rPr>
            </a:br>
            <a:endParaRPr lang="ru-RU" sz="1800" dirty="0">
              <a:latin typeface="Comic Sans MS" panose="030F0702030302020204" pitchFamily="66" charset="0"/>
            </a:endParaRPr>
          </a:p>
        </p:txBody>
      </p:sp>
    </p:spTree>
    <p:extLst>
      <p:ext uri="{BB962C8B-B14F-4D97-AF65-F5344CB8AC3E}">
        <p14:creationId xmlns:p14="http://schemas.microsoft.com/office/powerpoint/2010/main" xmlns="" val="234318041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advTm="14644">
        <p15:prstTrans prst="fracture"/>
      </p:transition>
    </mc:Choice>
    <mc:Fallback>
      <p:transition spd="slow" advTm="14644">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68000">
              <a:schemeClr val="accent1">
                <a:lumMod val="0"/>
                <a:lumOff val="100000"/>
              </a:schemeClr>
            </a:gs>
            <a:gs pos="88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rot="20919010">
            <a:off x="340755" y="648797"/>
            <a:ext cx="6136640" cy="5101713"/>
          </a:xfrm>
          <a:prstGeom prst="rect">
            <a:avLst/>
          </a:prstGeom>
        </p:spPr>
      </p:pic>
      <p:pic>
        <p:nvPicPr>
          <p:cNvPr id="3" name="Рисунок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rot="1017242">
            <a:off x="5949789" y="1247173"/>
            <a:ext cx="5630555" cy="5034294"/>
          </a:xfrm>
          <a:prstGeom prst="rect">
            <a:avLst/>
          </a:prstGeom>
        </p:spPr>
      </p:pic>
    </p:spTree>
    <p:extLst>
      <p:ext uri="{BB962C8B-B14F-4D97-AF65-F5344CB8AC3E}">
        <p14:creationId xmlns:p14="http://schemas.microsoft.com/office/powerpoint/2010/main" xmlns="" val="4196648265"/>
      </p:ext>
    </p:extLst>
  </p:cSld>
  <p:clrMapOvr>
    <a:masterClrMapping/>
  </p:clrMapOvr>
  <mc:AlternateContent xmlns:mc="http://schemas.openxmlformats.org/markup-compatibility/2006">
    <mc:Choice xmlns:p14="http://schemas.microsoft.com/office/powerpoint/2010/main" xmlns="" Requires="p14">
      <p:transition spd="slow" p14:dur="3400" advTm="19873">
        <p14:reveal/>
      </p:transition>
    </mc:Choice>
    <mc:Fallback>
      <p:transition spd="slow" advTm="19873">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68000">
              <a:schemeClr val="accent1">
                <a:lumMod val="0"/>
                <a:lumOff val="100000"/>
              </a:schemeClr>
            </a:gs>
            <a:gs pos="88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5928995"/>
          </a:xfrm>
        </p:spPr>
        <p:txBody>
          <a:bodyPr>
            <a:normAutofit/>
          </a:bodyPr>
          <a:lstStyle/>
          <a:p>
            <a:pPr algn="ctr"/>
            <a:r>
              <a:rPr lang="ru-RU" sz="3600" dirty="0" smtClean="0">
                <a:latin typeface="Comic Sans MS" panose="030F0702030302020204" pitchFamily="66" charset="0"/>
              </a:rPr>
              <a:t>Лото по финансовой грамотности </a:t>
            </a:r>
            <a:br>
              <a:rPr lang="ru-RU" sz="3600" dirty="0" smtClean="0">
                <a:latin typeface="Comic Sans MS" panose="030F0702030302020204" pitchFamily="66" charset="0"/>
              </a:rPr>
            </a:br>
            <a:r>
              <a:rPr lang="ru-RU" sz="3600" dirty="0">
                <a:latin typeface="Comic Sans MS" panose="030F0702030302020204" pitchFamily="66" charset="0"/>
              </a:rPr>
              <a:t/>
            </a:r>
            <a:br>
              <a:rPr lang="ru-RU" sz="3600" dirty="0">
                <a:latin typeface="Comic Sans MS" panose="030F0702030302020204" pitchFamily="66" charset="0"/>
              </a:rPr>
            </a:br>
            <a:r>
              <a:rPr lang="ru-RU" sz="3600" dirty="0" smtClean="0">
                <a:latin typeface="Comic Sans MS" panose="030F0702030302020204" pitchFamily="66" charset="0"/>
              </a:rPr>
              <a:t>«Доходы и расходы семьи»</a:t>
            </a:r>
            <a:br>
              <a:rPr lang="ru-RU" sz="3600" dirty="0" smtClean="0">
                <a:latin typeface="Comic Sans MS" panose="030F0702030302020204" pitchFamily="66" charset="0"/>
              </a:rPr>
            </a:br>
            <a:r>
              <a:rPr lang="ru-RU" sz="3600" dirty="0" smtClean="0">
                <a:latin typeface="Comic Sans MS" panose="030F0702030302020204" pitchFamily="66" charset="0"/>
              </a:rPr>
              <a:t/>
            </a:r>
            <a:br>
              <a:rPr lang="ru-RU" sz="3600" dirty="0" smtClean="0">
                <a:latin typeface="Comic Sans MS" panose="030F0702030302020204" pitchFamily="66" charset="0"/>
              </a:rPr>
            </a:br>
            <a:r>
              <a:rPr lang="ru-RU" sz="2000" dirty="0">
                <a:latin typeface="Comic Sans MS" panose="030F0702030302020204" pitchFamily="66" charset="0"/>
              </a:rPr>
              <a:t/>
            </a:r>
            <a:br>
              <a:rPr lang="ru-RU" sz="2000" dirty="0">
                <a:latin typeface="Comic Sans MS" panose="030F0702030302020204" pitchFamily="66" charset="0"/>
              </a:rPr>
            </a:br>
            <a:r>
              <a:rPr lang="ru-RU" sz="2000" dirty="0" smtClean="0">
                <a:latin typeface="Comic Sans MS" panose="030F0702030302020204" pitchFamily="66" charset="0"/>
              </a:rPr>
              <a:t/>
            </a:r>
            <a:br>
              <a:rPr lang="ru-RU" sz="2000" dirty="0" smtClean="0">
                <a:latin typeface="Comic Sans MS" panose="030F0702030302020204" pitchFamily="66" charset="0"/>
              </a:rPr>
            </a:br>
            <a:r>
              <a:rPr lang="ru-RU" sz="2000" dirty="0">
                <a:latin typeface="Comic Sans MS" panose="030F0702030302020204" pitchFamily="66" charset="0"/>
              </a:rPr>
              <a:t/>
            </a:r>
            <a:br>
              <a:rPr lang="ru-RU" sz="2000" dirty="0">
                <a:latin typeface="Comic Sans MS" panose="030F0702030302020204" pitchFamily="66" charset="0"/>
              </a:rPr>
            </a:br>
            <a:r>
              <a:rPr lang="ru-RU" sz="2800" dirty="0" smtClean="0">
                <a:latin typeface="Comic Sans MS" panose="030F0702030302020204" pitchFamily="66" charset="0"/>
              </a:rPr>
              <a:t>Цели: развитие логического мышления, освоение терминов «доход» и «расход», углубить знания детей о том что приносит доход, а какие действия приводят к расходам средств, а так же закреплять знания о профессиях и продуктах труда.</a:t>
            </a:r>
            <a:endParaRPr lang="ru-RU" sz="2800" dirty="0">
              <a:latin typeface="Comic Sans MS" panose="030F0702030302020204" pitchFamily="66" charset="0"/>
            </a:endParaRPr>
          </a:p>
        </p:txBody>
      </p:sp>
    </p:spTree>
    <p:extLst>
      <p:ext uri="{BB962C8B-B14F-4D97-AF65-F5344CB8AC3E}">
        <p14:creationId xmlns:p14="http://schemas.microsoft.com/office/powerpoint/2010/main" xmlns="" val="1211272869"/>
      </p:ext>
    </p:extLst>
  </p:cSld>
  <p:clrMapOvr>
    <a:masterClrMapping/>
  </p:clrMapOvr>
  <mc:AlternateContent xmlns:mc="http://schemas.openxmlformats.org/markup-compatibility/2006">
    <mc:Choice xmlns:p14="http://schemas.microsoft.com/office/powerpoint/2010/main" xmlns="" Requires="p14">
      <p:transition spd="slow" p14:dur="4400" advTm="9870">
        <p14:honeycomb/>
      </p:transition>
    </mc:Choice>
    <mc:Fallback>
      <p:transition spd="slow" advTm="9870">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68000">
              <a:schemeClr val="accent1">
                <a:lumMod val="0"/>
                <a:lumOff val="100000"/>
              </a:schemeClr>
            </a:gs>
            <a:gs pos="88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67640" y="-320040"/>
            <a:ext cx="8976360" cy="3945255"/>
          </a:xfrm>
          <a:prstGeom prst="rect">
            <a:avLst/>
          </a:prstGeom>
        </p:spPr>
      </p:pic>
      <p:pic>
        <p:nvPicPr>
          <p:cNvPr id="3" name="Рисунок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434840" y="3108960"/>
            <a:ext cx="7711440" cy="4191000"/>
          </a:xfrm>
          <a:prstGeom prst="rect">
            <a:avLst/>
          </a:prstGeom>
        </p:spPr>
      </p:pic>
    </p:spTree>
    <p:extLst>
      <p:ext uri="{BB962C8B-B14F-4D97-AF65-F5344CB8AC3E}">
        <p14:creationId xmlns:p14="http://schemas.microsoft.com/office/powerpoint/2010/main" xmlns="" val="371732037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advTm="15891">
        <p15:prstTrans prst="fracture"/>
      </p:transition>
    </mc:Choice>
    <mc:Fallback>
      <p:transition spd="slow" advTm="15891">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68000">
              <a:schemeClr val="accent1">
                <a:lumMod val="0"/>
                <a:lumOff val="100000"/>
              </a:schemeClr>
            </a:gs>
            <a:gs pos="88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6081395"/>
          </a:xfrm>
        </p:spPr>
        <p:txBody>
          <a:bodyPr>
            <a:normAutofit/>
          </a:bodyPr>
          <a:lstStyle/>
          <a:p>
            <a:r>
              <a:rPr lang="ru-RU" dirty="0" smtClean="0"/>
              <a:t>Дидактическая игра «Товар – услуга»</a:t>
            </a:r>
            <a:br>
              <a:rPr lang="ru-RU" dirty="0" smtClean="0"/>
            </a:br>
            <a:r>
              <a:rPr lang="ru-RU" sz="2000" dirty="0">
                <a:latin typeface="Comic Sans MS" panose="030F0702030302020204" pitchFamily="66" charset="0"/>
              </a:rPr>
              <a:t/>
            </a:r>
            <a:br>
              <a:rPr lang="ru-RU" sz="2000" dirty="0">
                <a:latin typeface="Comic Sans MS" panose="030F0702030302020204" pitchFamily="66" charset="0"/>
              </a:rPr>
            </a:br>
            <a:r>
              <a:rPr lang="ru-RU" sz="2000" dirty="0" smtClean="0">
                <a:latin typeface="Comic Sans MS" panose="030F0702030302020204" pitchFamily="66" charset="0"/>
              </a:rPr>
              <a:t>Цели:</a:t>
            </a:r>
            <a:br>
              <a:rPr lang="ru-RU" sz="2000" dirty="0" smtClean="0">
                <a:latin typeface="Comic Sans MS" panose="030F0702030302020204" pitchFamily="66" charset="0"/>
              </a:rPr>
            </a:br>
            <a:r>
              <a:rPr lang="ru-RU" sz="2000" dirty="0" smtClean="0">
                <a:latin typeface="Comic Sans MS" panose="030F0702030302020204" pitchFamily="66" charset="0"/>
              </a:rPr>
              <a:t> Расширять представления детей об элементах экономики.</a:t>
            </a:r>
            <a:br>
              <a:rPr lang="ru-RU" sz="2000" dirty="0" smtClean="0">
                <a:latin typeface="Comic Sans MS" panose="030F0702030302020204" pitchFamily="66" charset="0"/>
              </a:rPr>
            </a:br>
            <a:r>
              <a:rPr lang="ru-RU" sz="2000" dirty="0" smtClean="0">
                <a:latin typeface="Comic Sans MS" panose="030F0702030302020204" pitchFamily="66" charset="0"/>
              </a:rPr>
              <a:t>Задачи:</a:t>
            </a:r>
            <a:br>
              <a:rPr lang="ru-RU" sz="2000" dirty="0" smtClean="0">
                <a:latin typeface="Comic Sans MS" panose="030F0702030302020204" pitchFamily="66" charset="0"/>
              </a:rPr>
            </a:br>
            <a:r>
              <a:rPr lang="ru-RU" sz="2000" dirty="0" smtClean="0">
                <a:latin typeface="Comic Sans MS" panose="030F0702030302020204" pitchFamily="66" charset="0"/>
              </a:rPr>
              <a:t>1. Познакомить детей с понятием «товар», «услуга».</a:t>
            </a:r>
            <a:br>
              <a:rPr lang="ru-RU" sz="2000" dirty="0" smtClean="0">
                <a:latin typeface="Comic Sans MS" panose="030F0702030302020204" pitchFamily="66" charset="0"/>
              </a:rPr>
            </a:br>
            <a:r>
              <a:rPr lang="ru-RU" sz="2000" dirty="0" smtClean="0">
                <a:latin typeface="Comic Sans MS" panose="030F0702030302020204" pitchFamily="66" charset="0"/>
              </a:rPr>
              <a:t>2. Научить различать понятия товар и услуга.</a:t>
            </a:r>
            <a:br>
              <a:rPr lang="ru-RU" sz="2000" dirty="0" smtClean="0">
                <a:latin typeface="Comic Sans MS" panose="030F0702030302020204" pitchFamily="66" charset="0"/>
              </a:rPr>
            </a:br>
            <a:r>
              <a:rPr lang="ru-RU" sz="2000" dirty="0" smtClean="0">
                <a:latin typeface="Comic Sans MS" panose="030F0702030302020204" pitchFamily="66" charset="0"/>
              </a:rPr>
              <a:t>3. Развивать любознательность, расширять кругозор.</a:t>
            </a:r>
            <a:br>
              <a:rPr lang="ru-RU" sz="2000" dirty="0" smtClean="0">
                <a:latin typeface="Comic Sans MS" panose="030F0702030302020204" pitchFamily="66" charset="0"/>
              </a:rPr>
            </a:br>
            <a:r>
              <a:rPr lang="ru-RU" sz="2000" dirty="0" smtClean="0">
                <a:latin typeface="Comic Sans MS" panose="030F0702030302020204" pitchFamily="66" charset="0"/>
              </a:rPr>
              <a:t/>
            </a:r>
            <a:br>
              <a:rPr lang="ru-RU" sz="2000" dirty="0" smtClean="0">
                <a:latin typeface="Comic Sans MS" panose="030F0702030302020204" pitchFamily="66" charset="0"/>
              </a:rPr>
            </a:br>
            <a:r>
              <a:rPr lang="ru-RU" sz="2000" dirty="0" smtClean="0">
                <a:latin typeface="Comic Sans MS" panose="030F0702030302020204" pitchFamily="66" charset="0"/>
              </a:rPr>
              <a:t>Ход игры: </a:t>
            </a:r>
            <a:br>
              <a:rPr lang="ru-RU" sz="2000" dirty="0" smtClean="0">
                <a:latin typeface="Comic Sans MS" panose="030F0702030302020204" pitchFamily="66" charset="0"/>
              </a:rPr>
            </a:br>
            <a:r>
              <a:rPr lang="ru-RU" sz="2000" dirty="0" smtClean="0">
                <a:latin typeface="Comic Sans MS" panose="030F0702030302020204" pitchFamily="66" charset="0"/>
              </a:rPr>
              <a:t>Воспитатель показывает сюжетные картинки с изображением труда – изготовление товаров или предоставленных услуг : Сантехник меняет сифон, доктор Айболит лечит, почтальон Печкин разносит почту, электрик чинит проводку, </a:t>
            </a:r>
            <a:r>
              <a:rPr lang="ru-RU" sz="2000" dirty="0" err="1" smtClean="0">
                <a:latin typeface="Comic Sans MS" panose="030F0702030302020204" pitchFamily="66" charset="0"/>
              </a:rPr>
              <a:t>фиксики</a:t>
            </a:r>
            <a:r>
              <a:rPr lang="ru-RU" sz="2000" dirty="0" smtClean="0">
                <a:latin typeface="Comic Sans MS" panose="030F0702030302020204" pitchFamily="66" charset="0"/>
              </a:rPr>
              <a:t> чинят электро</a:t>
            </a:r>
            <a:r>
              <a:rPr lang="ru-RU" sz="2000" dirty="0">
                <a:latin typeface="Comic Sans MS" panose="030F0702030302020204" pitchFamily="66" charset="0"/>
              </a:rPr>
              <a:t>-</a:t>
            </a:r>
            <a:r>
              <a:rPr lang="ru-RU" sz="2000" dirty="0" smtClean="0">
                <a:latin typeface="Comic Sans MS" panose="030F0702030302020204" pitchFamily="66" charset="0"/>
              </a:rPr>
              <a:t>приборы. </a:t>
            </a:r>
            <a:br>
              <a:rPr lang="ru-RU" sz="2000" dirty="0" smtClean="0">
                <a:latin typeface="Comic Sans MS" panose="030F0702030302020204" pitchFamily="66" charset="0"/>
              </a:rPr>
            </a:br>
            <a:r>
              <a:rPr lang="ru-RU" sz="2000" dirty="0" smtClean="0">
                <a:latin typeface="Comic Sans MS" panose="030F0702030302020204" pitchFamily="66" charset="0"/>
              </a:rPr>
              <a:t>Воспитатель уточняет, что такое товары и что такое услуга: товар-продукт труда, изготовленный для обмена, продажи; услуга-действие, приносящие пользу, помощь другому.</a:t>
            </a:r>
            <a:endParaRPr lang="ru-RU" dirty="0"/>
          </a:p>
        </p:txBody>
      </p:sp>
    </p:spTree>
    <p:extLst>
      <p:ext uri="{BB962C8B-B14F-4D97-AF65-F5344CB8AC3E}">
        <p14:creationId xmlns:p14="http://schemas.microsoft.com/office/powerpoint/2010/main" xmlns="" val="146842496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advTm="38166">
        <p15:prstTrans prst="wind"/>
      </p:transition>
    </mc:Choice>
    <mc:Fallback>
      <p:transition spd="slow" advTm="38166">
        <p:fade/>
      </p:transition>
    </mc:Fallback>
  </mc:AlternateContent>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250</TotalTime>
  <Words>115</Words>
  <Application>Microsoft Office PowerPoint</Application>
  <PresentationFormat>Произвольный</PresentationFormat>
  <Paragraphs>10</Paragraphs>
  <Slides>18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Тема Office</vt:lpstr>
      <vt:lpstr>Слайд 1</vt:lpstr>
      <vt:lpstr>Цели: создание условий для формирования элементарных экономических представлений, необходимых в практической деятельности, и начал экономической культуры. </vt:lpstr>
      <vt:lpstr>Финансовая грамотность – это особое качество человека, которое формируется с самого малого возраста и показывает умение самостоятельно зарабатывать деньги и грамотно ими управлять. Умение правильно обращаться с деньгами — один из навыков, без которых невозможно добиться успеха во взрослой жизни. Знание основ финансовой грамотности помогут ребенку избежать многих проблем.</vt:lpstr>
      <vt:lpstr>Сегодняшние дошкольники — это завтрашние активные участники финансового рынка. Поэтому, если мы сегодня воспитаем наших детей финансово грамотными, значит, завтра мы получим добросовестных налогоплательщиков, ответственных заёмщиков, грамотных вкладчиков.   Хотим представить вам наш опыт, дидактический материал, игры, которые используются при знакомстве детей с финансовой грамотностью.  </vt:lpstr>
      <vt:lpstr>Финансовая игра «Что дешевле, что дороже» Цели, предусмотренные данной игрой: 1. Формирование знаний детей о видах товаров, их классификации; 2. Развитие наблюдательности; 3.  Научить использовать  жизненный опыт в анализе стоимости товаров, применять  при этом  арифметические действия, раскладывая в последовательности от дорогого  к дешевому и наоборот; 4. Использование арифметических навыков.  Варианты и ход игры: 1.  Разложить карточки-товары на две группы: - товары дорогие, - товары недорогие; 2. Разложить карточки-товары в порядке возрастания цены; 3. Разложить карточки-товары в порядке убывания цены; 4. Используя знаки неравенства, дети раскладывают по две карточки и определяют, какой из товаров «дороже», а какой «дешевле». </vt:lpstr>
      <vt:lpstr>Слайд 6</vt:lpstr>
      <vt:lpstr>Лото по финансовой грамотности   «Доходы и расходы семьи»     Цели: развитие логического мышления, освоение терминов «доход» и «расход», углубить знания детей о том что приносит доход, а какие действия приводят к расходам средств, а так же закреплять знания о профессиях и продуктах труда.</vt:lpstr>
      <vt:lpstr>Слайд 8</vt:lpstr>
      <vt:lpstr>Дидактическая игра «Товар – услуга»  Цели:  Расширять представления детей об элементах экономики. Задачи: 1. Познакомить детей с понятием «товар», «услуга». 2. Научить различать понятия товар и услуга. 3. Развивать любознательность, расширять кругозор.  Ход игры:  Воспитатель показывает сюжетные картинки с изображением труда – изготовление товаров или предоставленных услуг : Сантехник меняет сифон, доктор Айболит лечит, почтальон Печкин разносит почту, электрик чинит проводку, фиксики чинят электро-приборы.  Воспитатель уточняет, что такое товары и что такое услуга: товар-продукт труда, изготовленный для обмена, продажи; услуга-действие, приносящие пользу, помощь другому.</vt:lpstr>
      <vt:lpstr>Слайд 10</vt:lpstr>
      <vt:lpstr>Дидактическая игра «Финансовая задача»  Цель – закрепление у детей представления о товаре. Задачи: Продолжать формировать у детей представление о товаре. Учить выбирать товары по необходимости. Формировать умение соотносить количество имеющихся «денег» со стоимостью «товара».  Ход игры: раздать детям карточки игровые с изображением задания. У каждого играющего есть задание, купить в магазине необходимый товар, исходя из той суммы, которая перед ним представлена. </vt:lpstr>
      <vt:lpstr>Слайд 12</vt:lpstr>
      <vt:lpstr>Слайд 13</vt:lpstr>
      <vt:lpstr>Слайд 14</vt:lpstr>
      <vt:lpstr>Слайд 15</vt:lpstr>
      <vt:lpstr>Слайд 16</vt:lpstr>
      <vt:lpstr>Слайд 17</vt:lpstr>
      <vt:lpstr>Слайд 18</vt:lpstr>
    </vt:vector>
  </TitlesOfParts>
  <Company>SPecialiST RePack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Виктория Титаренко</dc:creator>
  <cp:lastModifiedBy>User</cp:lastModifiedBy>
  <cp:revision>16</cp:revision>
  <dcterms:created xsi:type="dcterms:W3CDTF">2022-03-16T12:10:08Z</dcterms:created>
  <dcterms:modified xsi:type="dcterms:W3CDTF">2024-01-08T18:47:00Z</dcterms:modified>
</cp:coreProperties>
</file>